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3"/>
  </p:notesMasterIdLst>
  <p:sldIdLst>
    <p:sldId id="284" r:id="rId2"/>
    <p:sldId id="703" r:id="rId3"/>
    <p:sldId id="704" r:id="rId4"/>
    <p:sldId id="707" r:id="rId5"/>
    <p:sldId id="708" r:id="rId6"/>
    <p:sldId id="748" r:id="rId7"/>
    <p:sldId id="749" r:id="rId8"/>
    <p:sldId id="750" r:id="rId9"/>
    <p:sldId id="751" r:id="rId10"/>
    <p:sldId id="709" r:id="rId11"/>
    <p:sldId id="710" r:id="rId12"/>
    <p:sldId id="711" r:id="rId13"/>
    <p:sldId id="712" r:id="rId14"/>
    <p:sldId id="713" r:id="rId15"/>
    <p:sldId id="714" r:id="rId16"/>
    <p:sldId id="717" r:id="rId17"/>
    <p:sldId id="719" r:id="rId18"/>
    <p:sldId id="718" r:id="rId19"/>
    <p:sldId id="720" r:id="rId20"/>
    <p:sldId id="722" r:id="rId21"/>
    <p:sldId id="723" r:id="rId22"/>
    <p:sldId id="724" r:id="rId23"/>
    <p:sldId id="725" r:id="rId24"/>
    <p:sldId id="753" r:id="rId25"/>
    <p:sldId id="754" r:id="rId26"/>
    <p:sldId id="726" r:id="rId27"/>
    <p:sldId id="727" r:id="rId28"/>
    <p:sldId id="728" r:id="rId29"/>
    <p:sldId id="729" r:id="rId30"/>
    <p:sldId id="730" r:id="rId31"/>
    <p:sldId id="731" r:id="rId32"/>
    <p:sldId id="732" r:id="rId33"/>
    <p:sldId id="733" r:id="rId34"/>
    <p:sldId id="734" r:id="rId35"/>
    <p:sldId id="735" r:id="rId36"/>
    <p:sldId id="736" r:id="rId37"/>
    <p:sldId id="737" r:id="rId38"/>
    <p:sldId id="738" r:id="rId39"/>
    <p:sldId id="739" r:id="rId40"/>
    <p:sldId id="740" r:id="rId41"/>
    <p:sldId id="741" r:id="rId42"/>
    <p:sldId id="742" r:id="rId43"/>
    <p:sldId id="743" r:id="rId44"/>
    <p:sldId id="752" r:id="rId45"/>
    <p:sldId id="756" r:id="rId46"/>
    <p:sldId id="744" r:id="rId47"/>
    <p:sldId id="745" r:id="rId48"/>
    <p:sldId id="746" r:id="rId49"/>
    <p:sldId id="747" r:id="rId50"/>
    <p:sldId id="755" r:id="rId51"/>
    <p:sldId id="757" r:id="rId52"/>
    <p:sldId id="759" r:id="rId53"/>
    <p:sldId id="760" r:id="rId54"/>
    <p:sldId id="758" r:id="rId55"/>
    <p:sldId id="765" r:id="rId56"/>
    <p:sldId id="766" r:id="rId57"/>
    <p:sldId id="767" r:id="rId58"/>
    <p:sldId id="768" r:id="rId59"/>
    <p:sldId id="761" r:id="rId60"/>
    <p:sldId id="770" r:id="rId61"/>
    <p:sldId id="77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E5116C-ECC2-484F-9754-26F9F3E47305}">
          <p14:sldIdLst>
            <p14:sldId id="284"/>
            <p14:sldId id="703"/>
            <p14:sldId id="704"/>
            <p14:sldId id="707"/>
            <p14:sldId id="708"/>
            <p14:sldId id="748"/>
            <p14:sldId id="749"/>
            <p14:sldId id="750"/>
            <p14:sldId id="751"/>
            <p14:sldId id="709"/>
            <p14:sldId id="710"/>
            <p14:sldId id="711"/>
            <p14:sldId id="712"/>
            <p14:sldId id="713"/>
            <p14:sldId id="714"/>
            <p14:sldId id="717"/>
            <p14:sldId id="719"/>
            <p14:sldId id="718"/>
            <p14:sldId id="720"/>
            <p14:sldId id="722"/>
            <p14:sldId id="723"/>
            <p14:sldId id="724"/>
            <p14:sldId id="725"/>
            <p14:sldId id="753"/>
            <p14:sldId id="754"/>
            <p14:sldId id="726"/>
            <p14:sldId id="727"/>
            <p14:sldId id="728"/>
            <p14:sldId id="729"/>
            <p14:sldId id="730"/>
            <p14:sldId id="731"/>
            <p14:sldId id="732"/>
            <p14:sldId id="733"/>
            <p14:sldId id="734"/>
            <p14:sldId id="735"/>
            <p14:sldId id="736"/>
            <p14:sldId id="737"/>
            <p14:sldId id="738"/>
            <p14:sldId id="739"/>
            <p14:sldId id="740"/>
            <p14:sldId id="741"/>
            <p14:sldId id="742"/>
            <p14:sldId id="743"/>
            <p14:sldId id="752"/>
            <p14:sldId id="756"/>
            <p14:sldId id="744"/>
            <p14:sldId id="745"/>
            <p14:sldId id="746"/>
            <p14:sldId id="747"/>
            <p14:sldId id="755"/>
            <p14:sldId id="757"/>
            <p14:sldId id="759"/>
            <p14:sldId id="760"/>
            <p14:sldId id="758"/>
            <p14:sldId id="765"/>
            <p14:sldId id="766"/>
            <p14:sldId id="767"/>
            <p14:sldId id="768"/>
            <p14:sldId id="761"/>
            <p14:sldId id="770"/>
            <p14:sldId id="771"/>
          </p14:sldIdLst>
        </p14:section>
        <p14:section name="Untitled Section" id="{70328101-AA8A-49AC-A616-958D27A28B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33CC"/>
    <a:srgbClr val="4F81BD"/>
    <a:srgbClr val="7099CA"/>
    <a:srgbClr val="535353"/>
    <a:srgbClr val="F4F7FB"/>
    <a:srgbClr val="355E8F"/>
    <a:srgbClr val="2A4A70"/>
    <a:srgbClr val="4072A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/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 autoAdjust="0"/>
    <p:restoredTop sz="93475" autoAdjust="0"/>
  </p:normalViewPr>
  <p:slideViewPr>
    <p:cSldViewPr>
      <p:cViewPr varScale="1">
        <p:scale>
          <a:sx n="122" d="100"/>
          <a:sy n="122" d="100"/>
        </p:scale>
        <p:origin x="182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717A9-843A-4B41-867A-689D67A82FCD}" type="datetimeFigureOut">
              <a:rPr lang="en-US" smtClean="0"/>
              <a:t>3/11/20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5503-BF73-4D73-8001-C2E5499C65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13713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65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84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0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2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35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95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9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94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08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59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6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0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49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09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02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07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9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64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321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98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52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5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317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38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61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430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765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838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322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77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241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09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08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57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499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192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865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259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01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045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186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6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89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2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922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068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803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78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77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76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173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837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713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5716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48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117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948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0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23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1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2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0187-1CCF-4FCD-9CBC-11A557DEAE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58E8-D4FA-423E-881E-BA32EB7A85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7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BEE0-3AD9-4192-A681-FC77C47CF2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5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141B-795E-4D57-9CD4-8C770378E8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0CD2DBBC-8E0E-46B9-B7D6-5F800ED14032}"/>
              </a:ext>
            </a:extLst>
          </p:cNvPr>
          <p:cNvSpPr/>
          <p:nvPr userDrawn="1"/>
        </p:nvSpPr>
        <p:spPr>
          <a:xfrm flipH="1">
            <a:off x="8153397" y="6156325"/>
            <a:ext cx="990604" cy="70167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9D0E11C-2ADE-4925-9177-AC33D97599D3}"/>
              </a:ext>
            </a:extLst>
          </p:cNvPr>
          <p:cNvSpPr/>
          <p:nvPr userDrawn="1"/>
        </p:nvSpPr>
        <p:spPr>
          <a:xfrm rot="10800000" flipH="1">
            <a:off x="1" y="0"/>
            <a:ext cx="990604" cy="70167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0552" y="6443971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467866-7D52-4EF4-8FFB-3DF23ED28A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3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A9C5-E0AD-4E3D-94F1-95DE4C502C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F809-0DA7-4D65-BD95-D2F265F737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8B10-A634-458F-B5BB-E8B114EBC6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8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DD9-9FBD-4237-A5B7-49EE45D243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DC52-D7DF-495D-B5B6-5D40280A9E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8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8E19-5FC3-4945-B5A0-6C0954FF90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7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9282-71C7-4628-9EB2-6761676C28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3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72BC-402C-4487-8512-894C0D0004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1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571500" algn="l" defTabSz="914400" rtl="0" eaLnBrk="1" latinLnBrk="0" hangingPunct="1">
        <a:spcBef>
          <a:spcPct val="20000"/>
        </a:spcBef>
        <a:buFont typeface="+mj-lt"/>
        <a:buAutoNum type="romanL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0.png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0.png"/><Relationship Id="rId4" Type="http://schemas.openxmlformats.org/officeDocument/2006/relationships/image" Target="../media/image1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0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0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0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0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150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150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8.png"/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150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1.png"/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9.png"/><Relationship Id="rId5" Type="http://schemas.openxmlformats.org/officeDocument/2006/relationships/image" Target="../media/image150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1.png"/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9.png"/><Relationship Id="rId5" Type="http://schemas.openxmlformats.org/officeDocument/2006/relationships/image" Target="../media/image150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Relationship Id="rId1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150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150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150.png"/><Relationship Id="rId4" Type="http://schemas.openxmlformats.org/officeDocument/2006/relationships/image" Target="../media/image3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13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150.png"/><Relationship Id="rId4" Type="http://schemas.openxmlformats.org/officeDocument/2006/relationships/image" Target="../media/image3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13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150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13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150.png"/><Relationship Id="rId4" Type="http://schemas.openxmlformats.org/officeDocument/2006/relationships/image" Target="../media/image33.png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13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150.png"/><Relationship Id="rId4" Type="http://schemas.openxmlformats.org/officeDocument/2006/relationships/image" Target="../media/image35.png"/><Relationship Id="rId9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50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3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5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3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50.png"/><Relationship Id="rId4" Type="http://schemas.openxmlformats.org/officeDocument/2006/relationships/image" Target="../media/image41.png"/><Relationship Id="rId9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50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50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3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50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50.pn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50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3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50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3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50.png"/><Relationship Id="rId4" Type="http://schemas.openxmlformats.org/officeDocument/2006/relationships/image" Target="../media/image45.png"/><Relationship Id="rId9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3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50.png"/><Relationship Id="rId10" Type="http://schemas.openxmlformats.org/officeDocument/2006/relationships/image" Target="../media/image52.png"/><Relationship Id="rId4" Type="http://schemas.openxmlformats.org/officeDocument/2006/relationships/image" Target="../media/image45.png"/><Relationship Id="rId9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150.png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150.png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3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150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3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150.png"/><Relationship Id="rId4" Type="http://schemas.openxmlformats.org/officeDocument/2006/relationships/image" Target="../media/image45.png"/><Relationship Id="rId9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150.png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3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150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3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150.png"/><Relationship Id="rId4" Type="http://schemas.openxmlformats.org/officeDocument/2006/relationships/image" Target="../media/image45.png"/><Relationship Id="rId9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3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150.png"/><Relationship Id="rId4" Type="http://schemas.openxmlformats.org/officeDocument/2006/relationships/image" Target="../media/image45.png"/><Relationship Id="rId9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3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150.png"/><Relationship Id="rId10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3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1.png"/><Relationship Id="rId5" Type="http://schemas.openxmlformats.org/officeDocument/2006/relationships/image" Target="../media/image150.png"/><Relationship Id="rId10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30.png"/><Relationship Id="rId7" Type="http://schemas.openxmlformats.org/officeDocument/2006/relationships/image" Target="../media/image56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1.png"/><Relationship Id="rId5" Type="http://schemas.openxmlformats.org/officeDocument/2006/relationships/image" Target="../media/image150.png"/><Relationship Id="rId10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3.png"/><Relationship Id="rId3" Type="http://schemas.openxmlformats.org/officeDocument/2006/relationships/image" Target="../media/image130.png"/><Relationship Id="rId7" Type="http://schemas.openxmlformats.org/officeDocument/2006/relationships/image" Target="../media/image56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1.png"/><Relationship Id="rId5" Type="http://schemas.openxmlformats.org/officeDocument/2006/relationships/image" Target="../media/image150.png"/><Relationship Id="rId10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3.png"/><Relationship Id="rId3" Type="http://schemas.openxmlformats.org/officeDocument/2006/relationships/image" Target="../media/image130.png"/><Relationship Id="rId7" Type="http://schemas.openxmlformats.org/officeDocument/2006/relationships/image" Target="../media/image56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59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1.png"/><Relationship Id="rId5" Type="http://schemas.openxmlformats.org/officeDocument/2006/relationships/image" Target="../media/image150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3.png"/><Relationship Id="rId3" Type="http://schemas.openxmlformats.org/officeDocument/2006/relationships/image" Target="../media/image130.png"/><Relationship Id="rId7" Type="http://schemas.openxmlformats.org/officeDocument/2006/relationships/image" Target="../media/image56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1.png"/><Relationship Id="rId5" Type="http://schemas.openxmlformats.org/officeDocument/2006/relationships/image" Target="../media/image150.png"/><Relationship Id="rId10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9.png"/><Relationship Id="rId14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3.png"/><Relationship Id="rId3" Type="http://schemas.openxmlformats.org/officeDocument/2006/relationships/image" Target="../media/image130.png"/><Relationship Id="rId7" Type="http://schemas.openxmlformats.org/officeDocument/2006/relationships/image" Target="../media/image56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1.png"/><Relationship Id="rId5" Type="http://schemas.openxmlformats.org/officeDocument/2006/relationships/image" Target="../media/image150.png"/><Relationship Id="rId15" Type="http://schemas.openxmlformats.org/officeDocument/2006/relationships/image" Target="../media/image68.png"/><Relationship Id="rId10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9.png"/><Relationship Id="rId1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C05F3E-9E57-49A8-863B-BEBB25AAAE31}"/>
              </a:ext>
            </a:extLst>
          </p:cNvPr>
          <p:cNvSpPr/>
          <p:nvPr/>
        </p:nvSpPr>
        <p:spPr>
          <a:xfrm>
            <a:off x="0" y="4344683"/>
            <a:ext cx="9144000" cy="7753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DD6B75-5E8A-418C-944D-A59F4AB206AE}"/>
              </a:ext>
            </a:extLst>
          </p:cNvPr>
          <p:cNvCxnSpPr/>
          <p:nvPr/>
        </p:nvCxnSpPr>
        <p:spPr>
          <a:xfrm>
            <a:off x="643467" y="2154699"/>
            <a:ext cx="785706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15000">
                  <a:schemeClr val="tx1">
                    <a:lumMod val="75000"/>
                    <a:lumOff val="25000"/>
                  </a:schemeClr>
                </a:gs>
                <a:gs pos="85000">
                  <a:schemeClr val="tx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AA8FFBD-8F59-45E4-A951-3BDF390EFE28}"/>
              </a:ext>
            </a:extLst>
          </p:cNvPr>
          <p:cNvSpPr/>
          <p:nvPr/>
        </p:nvSpPr>
        <p:spPr>
          <a:xfrm>
            <a:off x="2349344" y="1383414"/>
            <a:ext cx="44453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300" dirty="0">
                <a:latin typeface="Bold sand ms"/>
                <a:cs typeface="Mongolian Baiti" panose="03000500000000000000" pitchFamily="66" charset="0"/>
              </a:rPr>
              <a:t>SOA Exam FM</a:t>
            </a:r>
            <a:endParaRPr lang="mk-MK" sz="4400" b="1" spc="300" dirty="0">
              <a:latin typeface="Bold sand ms"/>
              <a:cs typeface="Mongolian Baiti" panose="03000500000000000000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4C1F0D-0DDC-4F66-A892-952589DE9CD9}"/>
              </a:ext>
            </a:extLst>
          </p:cNvPr>
          <p:cNvSpPr/>
          <p:nvPr/>
        </p:nvSpPr>
        <p:spPr>
          <a:xfrm>
            <a:off x="643469" y="2161529"/>
            <a:ext cx="7857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Bold sand ms"/>
                <a:cs typeface="Calibri Light" panose="020F0302020204030204" pitchFamily="34" charset="0"/>
              </a:rPr>
              <a:t>Module 3 – Section 6 (Part 1)</a:t>
            </a:r>
            <a:endParaRPr lang="mk-MK" sz="2800" dirty="0">
              <a:latin typeface="Bold sand ms"/>
              <a:cs typeface="Calibri Light" panose="020F0302020204030204" pitchFamily="34" charset="0"/>
            </a:endParaRPr>
          </a:p>
          <a:p>
            <a:pPr algn="ctr"/>
            <a:endParaRPr lang="mk-MK" sz="2800" dirty="0">
              <a:latin typeface="Bold sand ms"/>
              <a:cs typeface="Calibri Light" panose="020F03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7156F5-7FA1-4E55-B8F7-3EF8D2C43323}"/>
              </a:ext>
            </a:extLst>
          </p:cNvPr>
          <p:cNvCxnSpPr/>
          <p:nvPr/>
        </p:nvCxnSpPr>
        <p:spPr>
          <a:xfrm>
            <a:off x="643467" y="2684749"/>
            <a:ext cx="785706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15000">
                  <a:schemeClr val="tx1">
                    <a:lumMod val="75000"/>
                    <a:lumOff val="25000"/>
                  </a:schemeClr>
                </a:gs>
                <a:gs pos="85000">
                  <a:schemeClr val="tx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B7C72F6-BD2D-423F-BC67-66618F619D7B}"/>
              </a:ext>
            </a:extLst>
          </p:cNvPr>
          <p:cNvSpPr/>
          <p:nvPr/>
        </p:nvSpPr>
        <p:spPr>
          <a:xfrm>
            <a:off x="0" y="4411990"/>
            <a:ext cx="9144000" cy="643533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4938B3-7A68-4666-A8FA-CA571DB57FCC}"/>
              </a:ext>
            </a:extLst>
          </p:cNvPr>
          <p:cNvSpPr/>
          <p:nvPr/>
        </p:nvSpPr>
        <p:spPr>
          <a:xfrm>
            <a:off x="0" y="440919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ld sand ms"/>
                <a:cs typeface="Mongolian Baiti" panose="03000500000000000000" pitchFamily="66" charset="0"/>
              </a:rPr>
              <a:t>Bond Amortization Table</a:t>
            </a:r>
            <a:endParaRPr lang="mk-MK" sz="3600" dirty="0">
              <a:solidFill>
                <a:schemeClr val="bg1"/>
              </a:solidFill>
              <a:latin typeface="Bold sand ms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95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054713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054713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47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054713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054713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81200" y="5157216"/>
                <a:ext cx="2683876" cy="345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=60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charset="0"/>
                            </a:rPr>
                            <m:t>|0.03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+1000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0.03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157216"/>
                <a:ext cx="2683876" cy="345031"/>
              </a:xfrm>
              <a:prstGeom prst="rect">
                <a:avLst/>
              </a:prstGeom>
              <a:blipFill rotWithShape="0">
                <a:blip r:embed="rId6"/>
                <a:stretch>
                  <a:fillRect l="-455" r="-682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33973" y="5178623"/>
                <a:ext cx="2226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73" y="5178623"/>
                <a:ext cx="22269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4324" r="-2432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48200" y="5157216"/>
                <a:ext cx="12302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=1111.51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157216"/>
                <a:ext cx="1230209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990" r="-49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1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054713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054713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663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054713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054713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∙1111.51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113" r="-176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72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054713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054713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∙1111.51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113" r="-176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=33.35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93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3588674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3588674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∙1111.51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113" r="-176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=33.35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2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541987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541987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∙1111.51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113" r="-176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=33.35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=60−33.35=26.65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359" r="-190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045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8524994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8524994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∙1111.51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113" r="-176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=33.35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=60−33.35=26.65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359" r="-190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827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8524994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8524994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∙1111.51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113" r="-176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=33.35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=60−33.35=26.65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359" r="-190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38800" y="5181600"/>
                <a:ext cx="29893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=1111.51−26.65=1084.86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81600"/>
                <a:ext cx="298934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020" r="-102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84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08703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08703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∙1111.51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113" r="-176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=33.35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=60−33.35=26.65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359" r="-190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38800" y="5181600"/>
                <a:ext cx="29893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=1111.51−26.65=1084.86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81600"/>
                <a:ext cx="298934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020" r="-102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7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0">
              <a:spcBef>
                <a:spcPts val="700"/>
              </a:spcBef>
              <a:buClr>
                <a:schemeClr val="accent1"/>
              </a:buClr>
              <a:buNone/>
            </a:pPr>
            <a:r>
              <a:rPr lang="en-US" sz="2200" dirty="0">
                <a:latin typeface="Bold sand ms"/>
              </a:rPr>
              <a:t>You buy a 4-year 1000 face value bond, redeemable at par, with 6% annual coupons.  Determine the price of the bond to yield 3% annual effective.</a:t>
            </a:r>
            <a:endParaRPr lang="en-GB" sz="22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1409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08703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08703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∙1111.51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113" r="-176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=33.35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=60−33.35=26.65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359" r="-190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38800" y="5181600"/>
                <a:ext cx="29893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=1111.51−26.65=1084.86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81600"/>
                <a:ext cx="298934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020" r="-102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28148" y="5638800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48" y="5638800"/>
                <a:ext cx="88165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129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08703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08703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∙1111.51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113" r="-176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=33.35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=60−33.35=26.65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359" r="-190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38800" y="5181600"/>
                <a:ext cx="29893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=1111.51−26.65=1084.86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81600"/>
                <a:ext cx="298934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020" r="-102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28148" y="5638800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48" y="5638800"/>
                <a:ext cx="88165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38400" y="5638800"/>
                <a:ext cx="32730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=1111.51(1.03)−60=1084.86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638800"/>
                <a:ext cx="3273076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931" r="-93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67000" y="5591889"/>
                <a:ext cx="26770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800" b="0" i="0" smtClean="0">
                          <a:latin typeface="Cambria Math" charset="0"/>
                        </a:rPr>
                        <m:t>Retro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591889"/>
                <a:ext cx="267702" cy="123111"/>
              </a:xfrm>
              <a:prstGeom prst="rect">
                <a:avLst/>
              </a:prstGeom>
              <a:blipFill rotWithShape="0">
                <a:blip r:embed="rId12"/>
                <a:stretch>
                  <a:fillRect l="-9302" r="-11628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09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08703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08703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∙1111.51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113" r="-176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=33.35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=60−33.35=26.65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359" r="-190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38800" y="5181600"/>
                <a:ext cx="29893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=1111.51−26.65=1084.86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81600"/>
                <a:ext cx="298934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020" r="-102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28148" y="5638800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48" y="5638800"/>
                <a:ext cx="88165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38400" y="5638800"/>
                <a:ext cx="32730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=1111.51(1.03)−60=1084.86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638800"/>
                <a:ext cx="3273076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931" r="-93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38400" y="6078379"/>
                <a:ext cx="17280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(1+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</a:rPr>
                        <m:t>)−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078379"/>
                <a:ext cx="1728037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2120" r="-2120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67000" y="5591889"/>
                <a:ext cx="26770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800" b="0" i="0" smtClean="0">
                          <a:latin typeface="Cambria Math" charset="0"/>
                        </a:rPr>
                        <m:t>Retro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591889"/>
                <a:ext cx="267702" cy="123111"/>
              </a:xfrm>
              <a:prstGeom prst="rect">
                <a:avLst/>
              </a:prstGeom>
              <a:blipFill rotWithShape="0">
                <a:blip r:embed="rId12"/>
                <a:stretch>
                  <a:fillRect l="-9302" r="-11628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536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08703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08703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∙1111.51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113" r="-176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=33.35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=60−33.35=26.65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359" r="-190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38800" y="5181600"/>
                <a:ext cx="29893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=1111.51−26.65=1084.86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81600"/>
                <a:ext cx="298934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020" r="-102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28148" y="5638800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48" y="5638800"/>
                <a:ext cx="88165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38400" y="5638800"/>
                <a:ext cx="32730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=1111.51(1.03)−60=1084.86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638800"/>
                <a:ext cx="3273076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931" r="-93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38400" y="6078379"/>
                <a:ext cx="17280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(1+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</a:rPr>
                        <m:t>)−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078379"/>
                <a:ext cx="1728037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2120" r="-2120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91000" y="6078379"/>
                <a:ext cx="9180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078379"/>
                <a:ext cx="918072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2667" r="-667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67000" y="5591889"/>
                <a:ext cx="26770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800" b="0" i="0" smtClean="0">
                          <a:latin typeface="Cambria Math" charset="0"/>
                        </a:rPr>
                        <m:t>Retro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591889"/>
                <a:ext cx="267702" cy="123111"/>
              </a:xfrm>
              <a:prstGeom prst="rect">
                <a:avLst/>
              </a:prstGeom>
              <a:blipFill rotWithShape="0">
                <a:blip r:embed="rId12"/>
                <a:stretch>
                  <a:fillRect l="-9302" r="-11628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912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08703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∙1111.51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113" r="-176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=33.35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=60−33.35=26.65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359" r="-190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38800" y="5181600"/>
                <a:ext cx="29893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=1111.51−26.65=1084.86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81600"/>
                <a:ext cx="298934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020" r="-102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28148" y="5638800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48" y="5638800"/>
                <a:ext cx="88165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38400" y="5638800"/>
                <a:ext cx="4733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638800"/>
                <a:ext cx="473335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8974" r="-256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19270" y="5591889"/>
                <a:ext cx="176330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8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800" b="0" i="0" smtClean="0">
                          <a:latin typeface="Cambria Math" charset="0"/>
                        </a:rPr>
                        <m:t>ro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270" y="5591889"/>
                <a:ext cx="176330" cy="123111"/>
              </a:xfrm>
              <a:prstGeom prst="rect">
                <a:avLst/>
              </a:prstGeom>
              <a:blipFill rotWithShape="0">
                <a:blip r:embed="rId12"/>
                <a:stretch>
                  <a:fillRect l="-13793" r="-13793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46336" y="5638800"/>
                <a:ext cx="1930464" cy="278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60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|0.03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+1000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0.03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336" y="5638800"/>
                <a:ext cx="1930464" cy="278538"/>
              </a:xfrm>
              <a:prstGeom prst="rect">
                <a:avLst/>
              </a:prstGeom>
              <a:blipFill rotWithShape="0">
                <a:blip r:embed="rId13"/>
                <a:stretch>
                  <a:fillRect l="-2208" r="-315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858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08703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∙1111.51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" y="5181600"/>
                <a:ext cx="172784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113" r="-176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=33.35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181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=60−33.35=26.65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70" y="5181600"/>
                <a:ext cx="2243756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359" r="-190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38800" y="5181600"/>
                <a:ext cx="29893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=1111.51−26.65=1084.86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81600"/>
                <a:ext cx="298934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020" r="-102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28148" y="5638800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48" y="5638800"/>
                <a:ext cx="88165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38400" y="5638800"/>
                <a:ext cx="4733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638800"/>
                <a:ext cx="473335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8974" r="-256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19270" y="5591889"/>
                <a:ext cx="176330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80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800" b="0" i="0" smtClean="0">
                          <a:latin typeface="Cambria Math" charset="0"/>
                        </a:rPr>
                        <m:t>ro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270" y="5591889"/>
                <a:ext cx="176330" cy="123111"/>
              </a:xfrm>
              <a:prstGeom prst="rect">
                <a:avLst/>
              </a:prstGeom>
              <a:blipFill rotWithShape="0">
                <a:blip r:embed="rId12"/>
                <a:stretch>
                  <a:fillRect l="-13793" r="-13793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46336" y="5638800"/>
                <a:ext cx="1930464" cy="278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60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|0.03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+1000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0.03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336" y="5638800"/>
                <a:ext cx="1930464" cy="278538"/>
              </a:xfrm>
              <a:prstGeom prst="rect">
                <a:avLst/>
              </a:prstGeom>
              <a:blipFill rotWithShape="0">
                <a:blip r:embed="rId13"/>
                <a:stretch>
                  <a:fillRect l="-2208" r="-315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84491" y="5638800"/>
                <a:ext cx="9819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=1084.86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491" y="5638800"/>
                <a:ext cx="981935" cy="246221"/>
              </a:xfrm>
              <a:prstGeom prst="rect">
                <a:avLst/>
              </a:prstGeom>
              <a:blipFill rotWithShape="0">
                <a:blip r:embed="rId14"/>
                <a:stretch>
                  <a:fillRect l="-1863" r="-434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420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945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1752" y="5550408"/>
                <a:ext cx="17325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∙1084.86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550408"/>
                <a:ext cx="173258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465" r="-176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053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1752" y="5550408"/>
                <a:ext cx="17325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∙1084.86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550408"/>
                <a:ext cx="173258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465" r="-176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20824" y="5550408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=32.55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824" y="5550408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252" r="-5691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306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599460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599460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1752" y="5550408"/>
                <a:ext cx="17325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∙1084.86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550408"/>
                <a:ext cx="173258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465" r="-176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20824" y="5550408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=32.55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824" y="5550408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252" r="-5691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24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0">
              <a:spcBef>
                <a:spcPts val="700"/>
              </a:spcBef>
              <a:buClr>
                <a:schemeClr val="accent1"/>
              </a:buClr>
              <a:buNone/>
            </a:pPr>
            <a:r>
              <a:rPr lang="en-US" sz="2200" dirty="0">
                <a:latin typeface="Bold sand ms"/>
              </a:rPr>
              <a:t>You buy a 4-year 1000 face value bond, redeemable at par, with 6% annual coupons.  Determine the price of the bond to yield 3% annual effective.</a:t>
            </a:r>
            <a:endParaRPr lang="en-GB" sz="22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1295400" y="3962400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971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828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828800" y="4267200"/>
            <a:ext cx="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24" r="-2432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1</m:t>
                      </m:r>
                      <m:r>
                        <a:rPr lang="en-US" b="0" i="1" smtClean="0">
                          <a:latin typeface="Cambria Math" charset="0"/>
                        </a:rPr>
                        <m:t>000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cxnSpLocks/>
          </p:cNvCxnSpPr>
          <p:nvPr/>
        </p:nvCxnSpPr>
        <p:spPr>
          <a:xfrm>
            <a:off x="4114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6400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blipFill rotWithShape="0">
                <a:blip r:embed="rId8"/>
                <a:stretch>
                  <a:fillRect l="-31579" r="-3157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Example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5257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3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588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599460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5994606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1752" y="5550408"/>
                <a:ext cx="17325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∙1084.86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550408"/>
                <a:ext cx="173258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465" r="-176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20824" y="5550408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=32.55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824" y="5550408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252" r="-5691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93070" y="5550408"/>
                <a:ext cx="23218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=60−32.55=27.45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70" y="5550408"/>
                <a:ext cx="2321854" cy="246221"/>
              </a:xfrm>
              <a:prstGeom prst="rect">
                <a:avLst/>
              </a:prstGeom>
              <a:blipFill rotWithShape="0"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604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6074597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6074597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1752" y="5550408"/>
                <a:ext cx="17325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∙1084.86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550408"/>
                <a:ext cx="173258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465" r="-176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20824" y="5550408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=32.55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824" y="5550408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252" r="-5691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93070" y="5550408"/>
                <a:ext cx="23218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=60−32.55=27.45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70" y="5550408"/>
                <a:ext cx="2321854" cy="246221"/>
              </a:xfrm>
              <a:prstGeom prst="rect">
                <a:avLst/>
              </a:prstGeom>
              <a:blipFill rotWithShape="0"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097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6074597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6074597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1752" y="5550408"/>
                <a:ext cx="17325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∙1084.86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550408"/>
                <a:ext cx="173258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465" r="-176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20824" y="5550408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=32.55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824" y="5550408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252" r="-5691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93070" y="5550408"/>
                <a:ext cx="23218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=60−32.55=27.45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70" y="5550408"/>
                <a:ext cx="2321854" cy="246221"/>
              </a:xfrm>
              <a:prstGeom prst="rect">
                <a:avLst/>
              </a:prstGeom>
              <a:blipFill rotWithShape="0"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38800" y="5550408"/>
                <a:ext cx="31031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=1084.86−27.45=1057.41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550408"/>
                <a:ext cx="3103157" cy="246221"/>
              </a:xfrm>
              <a:prstGeom prst="rect">
                <a:avLst/>
              </a:prstGeom>
              <a:blipFill rotWithShape="0"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045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3824592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3824592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1752" y="5550408"/>
                <a:ext cx="17325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∙1084.86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550408"/>
                <a:ext cx="173258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465" r="-176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20824" y="5550408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=32.55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824" y="5550408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252" r="-5691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93070" y="5550408"/>
                <a:ext cx="23218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=60−32.55=27.45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70" y="5550408"/>
                <a:ext cx="2321854" cy="246221"/>
              </a:xfrm>
              <a:prstGeom prst="rect">
                <a:avLst/>
              </a:prstGeom>
              <a:blipFill rotWithShape="0"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38800" y="5550408"/>
                <a:ext cx="31031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=1084.86−27.45=1057.41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550408"/>
                <a:ext cx="3103157" cy="246221"/>
              </a:xfrm>
              <a:prstGeom prst="rect">
                <a:avLst/>
              </a:prstGeom>
              <a:blipFill rotWithShape="0"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171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055061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055061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1752" y="5943600"/>
                <a:ext cx="17325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∙1057.41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943600"/>
                <a:ext cx="173258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465" r="-176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20824" y="5925979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=31.72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824" y="5925979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252" r="-569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42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3614547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3614547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1752" y="5943600"/>
                <a:ext cx="17325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∙1057.41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943600"/>
                <a:ext cx="173258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465" r="-176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20824" y="5925979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=31.72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824" y="5925979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252" r="-569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93070" y="5925979"/>
                <a:ext cx="23218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=60−31.72=28.28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70" y="5925979"/>
                <a:ext cx="2321854" cy="246221"/>
              </a:xfrm>
              <a:prstGeom prst="rect">
                <a:avLst/>
              </a:prstGeom>
              <a:blipFill rotWithShape="0">
                <a:blip r:embed="rId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494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456227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456227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1752" y="5943600"/>
                <a:ext cx="17325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∙1057.41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943600"/>
                <a:ext cx="173258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465" r="-176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20824" y="5925979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=31.72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824" y="5925979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252" r="-569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93070" y="5925979"/>
                <a:ext cx="23218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=60−31.72=28.28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70" y="5925979"/>
                <a:ext cx="2321854" cy="246221"/>
              </a:xfrm>
              <a:prstGeom prst="rect">
                <a:avLst/>
              </a:prstGeom>
              <a:blipFill rotWithShape="0">
                <a:blip r:embed="rId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38800" y="5925979"/>
                <a:ext cx="29940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=1057.41−28.28=1029.13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925979"/>
                <a:ext cx="2994089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018" r="-1018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26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7638570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7638570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1752" y="6281928"/>
                <a:ext cx="24974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∙1029.14</m:t>
                      </m:r>
                      <m:r>
                        <a:rPr lang="en-US" sz="1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=30.87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6281928"/>
                <a:ext cx="249741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467" r="-122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788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945964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945964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1752" y="6281928"/>
                <a:ext cx="24974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∙1029.14</m:t>
                      </m:r>
                      <m:r>
                        <a:rPr lang="en-US" sz="1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=30.87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6281928"/>
                <a:ext cx="249741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467" r="-122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93070" y="6281928"/>
                <a:ext cx="22397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=60−30.88=29.13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70" y="6281928"/>
                <a:ext cx="2239716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630" r="-135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06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945964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945964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1752" y="6281928"/>
                <a:ext cx="24974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=0.03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∙1029.14</m:t>
                      </m:r>
                      <m:r>
                        <a:rPr lang="en-US" sz="1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=30.87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6281928"/>
                <a:ext cx="249741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467" r="-122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93070" y="6281928"/>
                <a:ext cx="22397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=60−30.88=29.13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70" y="6281928"/>
                <a:ext cx="2239716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630" r="-135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6281928"/>
                <a:ext cx="27851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=1029.14−29.12=1000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6281928"/>
                <a:ext cx="2785121" cy="246221"/>
              </a:xfrm>
              <a:prstGeom prst="rect">
                <a:avLst/>
              </a:prstGeom>
              <a:blipFill rotWithShape="0"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347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0">
              <a:spcBef>
                <a:spcPts val="700"/>
              </a:spcBef>
              <a:buClr>
                <a:schemeClr val="accent1"/>
              </a:buClr>
              <a:buNone/>
            </a:pPr>
            <a:r>
              <a:rPr lang="en-US" sz="2200" dirty="0">
                <a:latin typeface="Bold sand ms"/>
              </a:rPr>
              <a:t>You buy a 4-year 1000 face value bond, redeemable at par, with 6% annual coupons.  Determine the price of the bond to yield 3% annual effective.</a:t>
            </a:r>
            <a:endParaRPr lang="en-GB" sz="22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1295400" y="3962400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971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828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828800" y="4267200"/>
            <a:ext cx="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24" r="-2432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1</m:t>
                      </m:r>
                      <m:r>
                        <a:rPr lang="en-US" b="0" i="1" smtClean="0">
                          <a:latin typeface="Cambria Math" charset="0"/>
                        </a:rPr>
                        <m:t>000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cxnSpLocks/>
          </p:cNvCxnSpPr>
          <p:nvPr/>
        </p:nvCxnSpPr>
        <p:spPr>
          <a:xfrm>
            <a:off x="4114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6400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blipFill rotWithShape="0">
                <a:blip r:embed="rId8"/>
                <a:stretch>
                  <a:fillRect l="-31579" r="-3157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Example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5257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3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=60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charset="0"/>
                            </a:rPr>
                            <m:t>|0.03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+1000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0.03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blipFill rotWithShape="0">
                <a:blip r:embed="rId13"/>
                <a:stretch>
                  <a:fillRect l="-455" r="-682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046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945964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945964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179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945964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945964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53865" y="5011579"/>
                <a:ext cx="10373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=111.51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865" y="5011579"/>
                <a:ext cx="103733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4118" r="-411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055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945964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945964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53865" y="5011579"/>
                <a:ext cx="10373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=111.51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865" y="5011579"/>
                <a:ext cx="103733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4118" r="-411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91200" y="5011579"/>
                <a:ext cx="9350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011579"/>
                <a:ext cx="935063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307" r="-196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303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945964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945964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53865" y="5011579"/>
                <a:ext cx="10373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=111.51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865" y="5011579"/>
                <a:ext cx="103733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4118" r="-411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91200" y="5011579"/>
                <a:ext cx="9350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011579"/>
                <a:ext cx="935063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307" r="-196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61137" y="5011579"/>
                <a:ext cx="7715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𝑅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137" y="5011579"/>
                <a:ext cx="77155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362" r="-4724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3245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945964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945964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53865" y="5011579"/>
                <a:ext cx="10373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=111.51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865" y="5011579"/>
                <a:ext cx="103733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4118" r="-411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91200" y="5011579"/>
                <a:ext cx="9350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011579"/>
                <a:ext cx="935063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307" r="-196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61137" y="5011579"/>
                <a:ext cx="7715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𝑅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137" y="5011579"/>
                <a:ext cx="77155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362" r="-4724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43800" y="5011579"/>
                <a:ext cx="10733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Premium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5011579"/>
                <a:ext cx="1073307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705" r="-284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571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945964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9459645"/>
                  </p:ext>
                </p:extLst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53865" y="5011579"/>
                <a:ext cx="10373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=111.51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865" y="5011579"/>
                <a:ext cx="1037335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4118" r="-411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91200" y="5011579"/>
                <a:ext cx="9350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011579"/>
                <a:ext cx="935063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307" r="-196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61137" y="5011579"/>
                <a:ext cx="7715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𝑅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137" y="5011579"/>
                <a:ext cx="77155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362" r="-4724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43800" y="5011579"/>
                <a:ext cx="10733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Premium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5011579"/>
                <a:ext cx="1073307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705" r="-284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9130" y="5544979"/>
                <a:ext cx="818916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When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bond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bought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at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premium</m:t>
                      </m:r>
                      <m:r>
                        <a:rPr lang="en-US" sz="1600" b="0" i="0" smtClean="0"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say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it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charset="0"/>
                        </a:rPr>
                        <m:t>𝐰𝐫𝐢𝐭𝐭𝐞𝐧</m:t>
                      </m:r>
                      <m:r>
                        <a:rPr lang="en-US" sz="1600" b="1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charset="0"/>
                        </a:rPr>
                        <m:t>𝐝𝐨𝐰𝐧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since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book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values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are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systematically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decreasing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from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to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values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are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positive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and</m:t>
                      </m:r>
                    </m:oMath>
                  </m:oMathPara>
                </a14:m>
                <a:endParaRPr lang="en-US" sz="1600" b="0" i="0" dirty="0">
                  <a:latin typeface="Cambria Math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called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charset="0"/>
                        </a:rPr>
                        <m:t>𝐚𝐦𝐨𝐫𝐭𝐢𝐳𝐚𝐭𝐢𝐨𝐧</m:t>
                      </m:r>
                      <m:r>
                        <a:rPr lang="en-US" sz="1600" b="1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charset="0"/>
                        </a:rPr>
                        <m:t>𝐨𝐟</m:t>
                      </m:r>
                      <m:r>
                        <a:rPr lang="en-US" sz="1600" b="1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charset="0"/>
                        </a:rPr>
                        <m:t>𝐩𝐫𝐞𝐦𝐢𝐮𝐦</m:t>
                      </m:r>
                      <m:r>
                        <a:rPr lang="en-US" sz="1600" b="0" i="0" smtClean="0"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or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charset="0"/>
                        </a:rPr>
                        <m:t>𝐚𝐦𝐨𝐮𝐧𝐭</m:t>
                      </m:r>
                      <m:r>
                        <a:rPr lang="en-US" sz="1600" b="1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charset="0"/>
                        </a:rPr>
                        <m:t>𝐨𝐟</m:t>
                      </m:r>
                      <m:r>
                        <a:rPr lang="en-US" sz="1600" b="1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charset="0"/>
                        </a:rPr>
                        <m:t>𝐰𝐫𝐢𝐭𝐞</m:t>
                      </m:r>
                      <m:r>
                        <a:rPr lang="en-US" sz="1600" b="1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charset="0"/>
                        </a:rPr>
                        <m:t>𝐝𝐨𝐰𝐧</m:t>
                      </m:r>
                      <m:r>
                        <a:rPr lang="en-US" sz="1600" b="0" i="0" smtClean="0"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for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period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charset="0"/>
                            </a:rPr>
                            <m:t>installment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30" y="5544979"/>
                <a:ext cx="8189165" cy="738664"/>
              </a:xfrm>
              <a:prstGeom prst="rect">
                <a:avLst/>
              </a:prstGeom>
              <a:blipFill>
                <a:blip r:embed="rId10"/>
                <a:stretch>
                  <a:fillRect l="-929" t="-3390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4525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609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78608" y="5029200"/>
                <a:ext cx="1194430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27.45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26.65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08" y="5029200"/>
                <a:ext cx="1194430" cy="467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489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78608" y="5029200"/>
                <a:ext cx="1194430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27.45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26.65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08" y="5029200"/>
                <a:ext cx="1194430" cy="467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77957" y="5633373"/>
                <a:ext cx="119443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28.28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27.45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7" y="5633373"/>
                <a:ext cx="1194430" cy="4626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150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78608" y="5029200"/>
                <a:ext cx="1194430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27.45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26.65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08" y="5029200"/>
                <a:ext cx="1194430" cy="467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77957" y="5633373"/>
                <a:ext cx="119443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28.28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27.45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7" y="5633373"/>
                <a:ext cx="1194430" cy="4626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77957" y="6242973"/>
                <a:ext cx="119443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29.13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28.28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7" y="6242973"/>
                <a:ext cx="1194430" cy="4626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97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0">
              <a:spcBef>
                <a:spcPts val="700"/>
              </a:spcBef>
              <a:buClr>
                <a:schemeClr val="accent1"/>
              </a:buClr>
              <a:buNone/>
            </a:pPr>
            <a:r>
              <a:rPr lang="en-US" sz="2200" dirty="0">
                <a:latin typeface="Bold sand ms"/>
              </a:rPr>
              <a:t>You buy a 4-year 1000 face value bond, redeemable at par, with 6% annual coupons.  Determine the price of the bond to yield 3% annual effective.</a:t>
            </a:r>
            <a:endParaRPr lang="en-GB" sz="22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1295400" y="3962400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971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828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828800" y="4267200"/>
            <a:ext cx="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24" r="-2432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1</m:t>
                      </m:r>
                      <m:r>
                        <a:rPr lang="en-US" b="0" i="1" smtClean="0">
                          <a:latin typeface="Cambria Math" charset="0"/>
                        </a:rPr>
                        <m:t>000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cxnSpLocks/>
          </p:cNvCxnSpPr>
          <p:nvPr/>
        </p:nvCxnSpPr>
        <p:spPr>
          <a:xfrm>
            <a:off x="4114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6400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blipFill rotWithShape="0">
                <a:blip r:embed="rId8"/>
                <a:stretch>
                  <a:fillRect l="-31579" r="-3157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Example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5257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3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=60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charset="0"/>
                            </a:rPr>
                            <m:t>|0.03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+1000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0.03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blipFill rotWithShape="0">
                <a:blip r:embed="rId13"/>
                <a:stretch>
                  <a:fillRect l="-455" r="-682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48200" y="4648200"/>
                <a:ext cx="12302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=1111.51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48200"/>
                <a:ext cx="1230209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990" r="-49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01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78608" y="5029200"/>
                <a:ext cx="1194430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27.45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26.65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08" y="5029200"/>
                <a:ext cx="1194430" cy="467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77957" y="5633373"/>
                <a:ext cx="119443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28.28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27.45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7" y="5633373"/>
                <a:ext cx="1194430" cy="4626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77957" y="6242973"/>
                <a:ext cx="119443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29.13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28.28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7" y="6242973"/>
                <a:ext cx="1194430" cy="4626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6800" y="5638800"/>
                <a:ext cx="25381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6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</a:rPr>
                      <m:t>is</m:t>
                    </m:r>
                    <m:r>
                      <a:rPr lang="en-US" sz="16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</a:rPr>
                      <m:t>a</m:t>
                    </m:r>
                    <m:r>
                      <a:rPr lang="en-US" sz="16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</a:rPr>
                      <m:t>geometric</m:t>
                    </m:r>
                    <m:r>
                      <a:rPr lang="en-US" sz="16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</a:rPr>
                      <m:t>sequence</m:t>
                    </m:r>
                  </m:oMath>
                </a14:m>
                <a:r>
                  <a:rPr lang="en-US" sz="1600" b="0" dirty="0"/>
                  <a:t> </a:t>
                </a:r>
              </a:p>
              <a:p>
                <a:r>
                  <a:rPr lang="en-US" sz="1600" dirty="0"/>
                  <a:t>     </a:t>
                </a:r>
                <a:r>
                  <a:rPr lang="en-US" sz="1600" b="0" dirty="0"/>
                  <a:t>with common ratio </a:t>
                </a:r>
                <a:r>
                  <a:rPr lang="en-US" sz="1600" dirty="0"/>
                  <a:t>=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charset="0"/>
                      </a:rPr>
                      <m:t> </m:t>
                    </m:r>
                    <m:r>
                      <a:rPr lang="en-US" sz="1600" b="0" i="1" smtClean="0">
                        <a:latin typeface="Cambria Math" charset="0"/>
                      </a:rPr>
                      <m:t>1.03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638800"/>
                <a:ext cx="2538195" cy="492443"/>
              </a:xfrm>
              <a:prstGeom prst="rect">
                <a:avLst/>
              </a:prstGeom>
              <a:blipFill rotWithShape="0">
                <a:blip r:embed="rId9"/>
                <a:stretch>
                  <a:fillRect t="-70370" b="-86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1963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General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62" t="-142500" r="-1141" b="-17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7967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General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62" t="-142500" r="-1141" b="-17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648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General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62" t="-142500" r="-1141" b="-17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85362" y="5697379"/>
                <a:ext cx="32488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(1+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</a:rPr>
                        <m:t>)+…+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362" y="5697379"/>
                <a:ext cx="3248838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375" t="-25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1220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General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62" t="-142500" r="-1141" b="-17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6742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General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62" t="-142500" r="-1141" b="-17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blipFill rotWithShape="0">
                <a:blip r:embed="rId10"/>
                <a:stretch>
                  <a:fillRect l="-215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5989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General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62" t="-142500" r="-1141" b="-17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blipFill rotWithShape="0">
                <a:blip r:embed="rId10"/>
                <a:stretch>
                  <a:fillRect l="-215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96200" y="5675257"/>
                <a:ext cx="7715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 smtClean="0">
                          <a:latin typeface="Cambria Math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𝑅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5675257"/>
                <a:ext cx="771558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3175" r="-476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7650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General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62" t="-142500" r="-1141" b="-17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blipFill rotWithShape="0">
                <a:blip r:embed="rId10"/>
                <a:stretch>
                  <a:fillRect l="-215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96200" y="5675257"/>
                <a:ext cx="7715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 smtClean="0">
                          <a:latin typeface="Cambria Math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𝑅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5675257"/>
                <a:ext cx="771558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3175" r="-476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43000" y="6116491"/>
                <a:ext cx="2716448" cy="2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116491"/>
                <a:ext cx="2716448" cy="284309"/>
              </a:xfrm>
              <a:prstGeom prst="rect">
                <a:avLst/>
              </a:prstGeom>
              <a:blipFill rotWithShape="0">
                <a:blip r:embed="rId12"/>
                <a:stretch>
                  <a:fillRect l="-1348" t="-117021" r="-225" b="-140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7090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General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62" t="-142500" r="-1141" b="-17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blipFill rotWithShape="0">
                <a:blip r:embed="rId10"/>
                <a:stretch>
                  <a:fillRect l="-215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96200" y="5675257"/>
                <a:ext cx="7715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 smtClean="0">
                          <a:latin typeface="Cambria Math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𝑅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5675257"/>
                <a:ext cx="771558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3175" r="-476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43000" y="6116491"/>
                <a:ext cx="2716448" cy="2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116491"/>
                <a:ext cx="2716448" cy="284309"/>
              </a:xfrm>
              <a:prstGeom prst="rect">
                <a:avLst/>
              </a:prstGeom>
              <a:blipFill rotWithShape="0">
                <a:blip r:embed="rId12"/>
                <a:stretch>
                  <a:fillRect l="-1348" t="-117021" r="-225" b="-140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86200" y="6154579"/>
                <a:ext cx="30928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&lt;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one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step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TVM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calculation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154579"/>
                <a:ext cx="3092834" cy="246221"/>
              </a:xfrm>
              <a:prstGeom prst="rect">
                <a:avLst/>
              </a:prstGeom>
              <a:blipFill rotWithShape="0">
                <a:blip r:embed="rId13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3109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General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62" t="-142500" r="-1141" b="-17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blipFill rotWithShape="0">
                <a:blip r:embed="rId10"/>
                <a:stretch>
                  <a:fillRect l="-215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96200" y="5675257"/>
                <a:ext cx="7715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 smtClean="0">
                          <a:latin typeface="Cambria Math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𝑅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5675257"/>
                <a:ext cx="771558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3175" r="-476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43000" y="6116491"/>
                <a:ext cx="2716448" cy="2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116491"/>
                <a:ext cx="2716448" cy="284309"/>
              </a:xfrm>
              <a:prstGeom prst="rect">
                <a:avLst/>
              </a:prstGeom>
              <a:blipFill rotWithShape="0">
                <a:blip r:embed="rId12"/>
                <a:stretch>
                  <a:fillRect l="-1348" t="-117021" r="-225" b="-140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886200" y="6154579"/>
                <a:ext cx="30928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&lt;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one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step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TVM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calculation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154579"/>
                <a:ext cx="3092834" cy="246221"/>
              </a:xfrm>
              <a:prstGeom prst="rect">
                <a:avLst/>
              </a:prstGeom>
              <a:blipFill rotWithShape="0">
                <a:blip r:embed="rId13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95400" y="6419088"/>
                <a:ext cx="449739" cy="325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⏞"/>
                          <m:pos m:val="top"/>
                          <m:vertJc m:val="bot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𝑃𝑉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</m:e>
                      </m:groupCh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419088"/>
                <a:ext cx="449739" cy="325795"/>
              </a:xfrm>
              <a:prstGeom prst="rect">
                <a:avLst/>
              </a:prstGeom>
              <a:blipFill rotWithShape="0">
                <a:blip r:embed="rId14"/>
                <a:stretch>
                  <a:fillRect l="-21918" t="-109434" r="-46575" b="-15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34959" y="6419088"/>
                <a:ext cx="432041" cy="325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⏞"/>
                          <m:pos m:val="top"/>
                          <m:vertJc m:val="bot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 </m:t>
                          </m:r>
                        </m:e>
                      </m:groupCh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959" y="6419088"/>
                <a:ext cx="432041" cy="325795"/>
              </a:xfrm>
              <a:prstGeom prst="rect">
                <a:avLst/>
              </a:prstGeom>
              <a:blipFill rotWithShape="0">
                <a:blip r:embed="rId15"/>
                <a:stretch>
                  <a:fillRect l="-23944" t="-109434" r="-45070" b="-15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44559" y="6419088"/>
                <a:ext cx="448135" cy="325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⏞"/>
                          <m:pos m:val="top"/>
                          <m:vertJc m:val="bot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𝐹𝑉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</m:e>
                      </m:groupCh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559" y="6419088"/>
                <a:ext cx="448135" cy="325795"/>
              </a:xfrm>
              <a:prstGeom prst="rect">
                <a:avLst/>
              </a:prstGeom>
              <a:blipFill rotWithShape="0">
                <a:blip r:embed="rId16"/>
                <a:stretch>
                  <a:fillRect l="-21918" t="-109434" r="-45205" b="-15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10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0">
              <a:spcBef>
                <a:spcPts val="700"/>
              </a:spcBef>
              <a:buClr>
                <a:schemeClr val="accent1"/>
              </a:buClr>
              <a:buNone/>
            </a:pPr>
            <a:r>
              <a:rPr lang="en-US" sz="2200" dirty="0">
                <a:latin typeface="Bold sand ms"/>
              </a:rPr>
              <a:t>You buy a 4-year 1000 face value bond, redeemable at par, with 6% annual coupons.  Determine the price of the bond to yield 3% annual effective.</a:t>
            </a:r>
            <a:endParaRPr lang="en-GB" sz="22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1295400" y="3962400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971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828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828800" y="4267200"/>
            <a:ext cx="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24" r="-2432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1</m:t>
                      </m:r>
                      <m:r>
                        <a:rPr lang="en-US" b="0" i="1" smtClean="0">
                          <a:latin typeface="Cambria Math" charset="0"/>
                        </a:rPr>
                        <m:t>000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cxnSpLocks/>
          </p:cNvCxnSpPr>
          <p:nvPr/>
        </p:nvCxnSpPr>
        <p:spPr>
          <a:xfrm>
            <a:off x="4114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6400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blipFill rotWithShape="0">
                <a:blip r:embed="rId8"/>
                <a:stretch>
                  <a:fillRect l="-31579" r="-3157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Example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5257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3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=60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charset="0"/>
                            </a:rPr>
                            <m:t>|0.03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+1000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0.03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blipFill rotWithShape="0">
                <a:blip r:embed="rId13"/>
                <a:stretch>
                  <a:fillRect l="-455" r="-682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48200" y="4648200"/>
                <a:ext cx="12302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=1111.51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48200"/>
                <a:ext cx="1230209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990" r="-49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76400" y="5178623"/>
                <a:ext cx="14734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Note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 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178623"/>
                <a:ext cx="1473416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3306" t="-146000" r="-289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029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General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62" t="-142500" r="-1141" b="-17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blipFill rotWithShape="0">
                <a:blip r:embed="rId10"/>
                <a:stretch>
                  <a:fillRect l="-215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96200" y="5675257"/>
                <a:ext cx="7715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 smtClean="0">
                          <a:latin typeface="Cambria Math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𝑅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5675257"/>
                <a:ext cx="771558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3175" r="-476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43000" y="6116491"/>
                <a:ext cx="2716448" cy="2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116491"/>
                <a:ext cx="2716448" cy="284309"/>
              </a:xfrm>
              <a:prstGeom prst="rect">
                <a:avLst/>
              </a:prstGeom>
              <a:blipFill rotWithShape="0">
                <a:blip r:embed="rId12"/>
                <a:stretch>
                  <a:fillRect l="-1348" t="-117021" r="-225" b="-140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86200" y="6154579"/>
                <a:ext cx="30928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&lt;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one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step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TVM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calculation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154579"/>
                <a:ext cx="3092834" cy="246221"/>
              </a:xfrm>
              <a:prstGeom prst="rect">
                <a:avLst/>
              </a:prstGeom>
              <a:blipFill rotWithShape="0">
                <a:blip r:embed="rId13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4B75F9-3400-F94A-83E3-F124440C8FAB}"/>
                  </a:ext>
                </a:extLst>
              </p:cNvPr>
              <p:cNvSpPr txBox="1"/>
              <p:nvPr/>
            </p:nvSpPr>
            <p:spPr>
              <a:xfrm>
                <a:off x="2277477" y="6477000"/>
                <a:ext cx="176112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4B75F9-3400-F94A-83E3-F124440C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477" y="6477000"/>
                <a:ext cx="1761123" cy="268343"/>
              </a:xfrm>
              <a:prstGeom prst="rect">
                <a:avLst/>
              </a:prstGeom>
              <a:blipFill>
                <a:blip r:embed="rId14"/>
                <a:stretch>
                  <a:fillRect l="-142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0107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825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Earned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Adjustment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Book</a:t>
                          </a:r>
                          <a:r>
                            <a:rPr lang="en-US" baseline="0" dirty="0"/>
                            <a:t> Value</a:t>
                          </a:r>
                          <a:endParaRPr lang="en-US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=1111.51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=1084.86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32.55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=1057.41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28.28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=1029.13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1659" y="2120421"/>
              <a:ext cx="7211741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371600"/>
                    <a:gridCol w="2182541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500" t="-3311" r="-4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500" t="-3311" r="-3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0500" t="-3311" r="-294000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65929" t="-3311" r="-160177" b="-21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1006" t="-3311" r="-1117" b="-2112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255738" r="-111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33.35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26.65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355738" r="-111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32.55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455738" r="-111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555738" r="-1117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1006" t="-655738" r="-111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General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160620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62" t="-142500" r="-1141" b="-17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16379"/>
                <a:ext cx="6236451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3902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76011"/>
                <a:ext cx="2554097" cy="5961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11" y="5697379"/>
                <a:ext cx="3187989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675257"/>
                <a:ext cx="847733" cy="268343"/>
              </a:xfrm>
              <a:prstGeom prst="rect">
                <a:avLst/>
              </a:prstGeom>
              <a:blipFill rotWithShape="0">
                <a:blip r:embed="rId10"/>
                <a:stretch>
                  <a:fillRect l="-215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96200" y="5675257"/>
                <a:ext cx="7715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 smtClean="0">
                          <a:latin typeface="Cambria Math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𝑅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5675257"/>
                <a:ext cx="771558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3175" r="-476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43000" y="6116491"/>
                <a:ext cx="2716448" cy="2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116491"/>
                <a:ext cx="2716448" cy="284309"/>
              </a:xfrm>
              <a:prstGeom prst="rect">
                <a:avLst/>
              </a:prstGeom>
              <a:blipFill rotWithShape="0">
                <a:blip r:embed="rId12"/>
                <a:stretch>
                  <a:fillRect l="-1348" t="-117021" r="-225" b="-140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86200" y="6154579"/>
                <a:ext cx="30928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&lt;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one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step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TVM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calculation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154579"/>
                <a:ext cx="3092834" cy="246221"/>
              </a:xfrm>
              <a:prstGeom prst="rect">
                <a:avLst/>
              </a:prstGeom>
              <a:blipFill rotWithShape="0">
                <a:blip r:embed="rId13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4B75F9-3400-F94A-83E3-F124440C8FAB}"/>
                  </a:ext>
                </a:extLst>
              </p:cNvPr>
              <p:cNvSpPr txBox="1"/>
              <p:nvPr/>
            </p:nvSpPr>
            <p:spPr>
              <a:xfrm>
                <a:off x="2277477" y="6477000"/>
                <a:ext cx="176112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4B75F9-3400-F94A-83E3-F124440C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477" y="6477000"/>
                <a:ext cx="1761123" cy="268343"/>
              </a:xfrm>
              <a:prstGeom prst="rect">
                <a:avLst/>
              </a:prstGeom>
              <a:blipFill>
                <a:blip r:embed="rId14"/>
                <a:stretch>
                  <a:fillRect l="-142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05CAB5-59B9-CC42-AE22-2CA98BFBC571}"/>
                  </a:ext>
                </a:extLst>
              </p:cNvPr>
              <p:cNvSpPr txBox="1"/>
              <p:nvPr/>
            </p:nvSpPr>
            <p:spPr>
              <a:xfrm>
                <a:off x="4512974" y="6477000"/>
                <a:ext cx="2268826" cy="2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05CAB5-59B9-CC42-AE22-2CA98BFBC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974" y="6477000"/>
                <a:ext cx="2268826" cy="284309"/>
              </a:xfrm>
              <a:prstGeom prst="rect">
                <a:avLst/>
              </a:prstGeom>
              <a:blipFill>
                <a:blip r:embed="rId15"/>
                <a:stretch>
                  <a:fillRect l="-1111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1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0">
              <a:spcBef>
                <a:spcPts val="700"/>
              </a:spcBef>
              <a:buClr>
                <a:schemeClr val="accent1"/>
              </a:buClr>
              <a:buNone/>
            </a:pPr>
            <a:r>
              <a:rPr lang="en-US" sz="2200" dirty="0">
                <a:latin typeface="Bold sand ms"/>
              </a:rPr>
              <a:t>You buy a 4-year 1000 face value bond, redeemable at par, with 6% annual coupons.  Determine the price of the bond to yield 3% annual effective.</a:t>
            </a:r>
            <a:endParaRPr lang="en-GB" sz="22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1295400" y="3962400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971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828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828800" y="4267200"/>
            <a:ext cx="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24" r="-2432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1</m:t>
                      </m:r>
                      <m:r>
                        <a:rPr lang="en-US" b="0" i="1" smtClean="0">
                          <a:latin typeface="Cambria Math" charset="0"/>
                        </a:rPr>
                        <m:t>000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cxnSpLocks/>
          </p:cNvCxnSpPr>
          <p:nvPr/>
        </p:nvCxnSpPr>
        <p:spPr>
          <a:xfrm>
            <a:off x="4114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6400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blipFill rotWithShape="0">
                <a:blip r:embed="rId8"/>
                <a:stretch>
                  <a:fillRect l="-31579" r="-3157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Example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5257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3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=60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charset="0"/>
                            </a:rPr>
                            <m:t>|0.03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+1000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0.03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blipFill rotWithShape="0">
                <a:blip r:embed="rId13"/>
                <a:stretch>
                  <a:fillRect l="-455" r="-682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48200" y="4648200"/>
                <a:ext cx="12302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=1111.51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48200"/>
                <a:ext cx="1230209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990" r="-49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76400" y="5178623"/>
                <a:ext cx="14734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Note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 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178623"/>
                <a:ext cx="1473416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3306" t="-146000" r="-289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600200" y="5638800"/>
                <a:ext cx="67469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When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bond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said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“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𝑏𝑜𝑢𝑔h𝑡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𝑎𝑡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𝑝𝑟𝑒𝑚𝑖𝑢𝑚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”.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38800"/>
                <a:ext cx="6746912" cy="307777"/>
              </a:xfrm>
              <a:prstGeom prst="rect">
                <a:avLst/>
              </a:prstGeom>
              <a:blipFill rotWithShape="0">
                <a:blip r:embed="rId16"/>
                <a:stretch>
                  <a:fillRect t="-146000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93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0">
              <a:spcBef>
                <a:spcPts val="700"/>
              </a:spcBef>
              <a:buClr>
                <a:schemeClr val="accent1"/>
              </a:buClr>
              <a:buNone/>
            </a:pPr>
            <a:r>
              <a:rPr lang="en-US" sz="2200" dirty="0">
                <a:latin typeface="Bold sand ms"/>
              </a:rPr>
              <a:t>You buy a 4-year 1000 face value bond, redeemable at par, with 6% annual coupons.  Determine the price of the bond to yield 3% annual effective.</a:t>
            </a:r>
            <a:endParaRPr lang="en-GB" sz="22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1295400" y="3962400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971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828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828800" y="4267200"/>
            <a:ext cx="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24" r="-2432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1</m:t>
                      </m:r>
                      <m:r>
                        <a:rPr lang="en-US" b="0" i="1" smtClean="0">
                          <a:latin typeface="Cambria Math" charset="0"/>
                        </a:rPr>
                        <m:t>000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cxnSpLocks/>
          </p:cNvCxnSpPr>
          <p:nvPr/>
        </p:nvCxnSpPr>
        <p:spPr>
          <a:xfrm>
            <a:off x="4114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6400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blipFill rotWithShape="0">
                <a:blip r:embed="rId8"/>
                <a:stretch>
                  <a:fillRect l="-31579" r="-3157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Example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5257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3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=60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charset="0"/>
                            </a:rPr>
                            <m:t>|0.03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+1000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0.03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blipFill rotWithShape="0">
                <a:blip r:embed="rId13"/>
                <a:stretch>
                  <a:fillRect l="-455" r="-682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48200" y="4648200"/>
                <a:ext cx="12302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=1111.51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48200"/>
                <a:ext cx="1230209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990" r="-49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76400" y="5178623"/>
                <a:ext cx="14734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Note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: 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178623"/>
                <a:ext cx="1473416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3306" t="-146000" r="-289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682752" y="6096000"/>
                <a:ext cx="46418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amount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of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premium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equals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752" y="6096000"/>
                <a:ext cx="4641848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919" t="-146000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00200" y="5638800"/>
                <a:ext cx="67469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When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bond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said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be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“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𝑏𝑜𝑢𝑔h𝑡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𝑎𝑡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𝑝𝑟𝑒𝑚𝑖𝑢𝑚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”.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38800"/>
                <a:ext cx="6746912" cy="307777"/>
              </a:xfrm>
              <a:prstGeom prst="rect">
                <a:avLst/>
              </a:prstGeom>
              <a:blipFill rotWithShape="0">
                <a:blip r:embed="rId17"/>
                <a:stretch>
                  <a:fillRect t="-146000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53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4940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0">
              <a:spcBef>
                <a:spcPts val="700"/>
              </a:spcBef>
              <a:buClr>
                <a:schemeClr val="accent1"/>
              </a:buClr>
              <a:buNone/>
            </a:pPr>
            <a:r>
              <a:rPr lang="en-US" sz="2200" dirty="0">
                <a:latin typeface="Bold sand ms"/>
              </a:rPr>
              <a:t>You buy a 4-year 1000 face value bond, redeemable at par, with 6% annual coupons.  Determine the price of the bond to yield 3% annual effective.</a:t>
            </a:r>
            <a:endParaRPr lang="en-GB" sz="22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  <a:latin typeface="Bold sand ms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1295400" y="3962400"/>
            <a:ext cx="6189098" cy="18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971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828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828800" y="4267200"/>
            <a:ext cx="0" cy="36576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73" y="4648200"/>
                <a:ext cx="22269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24" r="-2432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1</m:t>
                      </m:r>
                      <m:r>
                        <a:rPr lang="en-US" b="0" i="1" smtClean="0">
                          <a:latin typeface="Cambria Math" charset="0"/>
                        </a:rPr>
                        <m:t>000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2895600"/>
                <a:ext cx="68884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72" y="3352800"/>
                <a:ext cx="6888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52" y="3355848"/>
                <a:ext cx="688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2" y="3355848"/>
                <a:ext cx="6888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cxnSpLocks/>
          </p:cNvCxnSpPr>
          <p:nvPr/>
        </p:nvCxnSpPr>
        <p:spPr>
          <a:xfrm>
            <a:off x="4114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6400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36" y="4234934"/>
                <a:ext cx="120226" cy="184666"/>
              </a:xfrm>
              <a:prstGeom prst="rect">
                <a:avLst/>
              </a:prstGeom>
              <a:blipFill rotWithShape="0">
                <a:blip r:embed="rId8"/>
                <a:stretch>
                  <a:fillRect l="-31579" r="-3157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936" y="4234934"/>
                <a:ext cx="120226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92" y="4233672"/>
                <a:ext cx="120225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Bold sand ms"/>
              </a:rPr>
              <a:t>Example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5257800" y="3854929"/>
            <a:ext cx="0" cy="3360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6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952" y="3352800"/>
                <a:ext cx="68884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3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36" y="4233672"/>
                <a:ext cx="120225" cy="184666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157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=60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charset="0"/>
                            </a:rPr>
                            <m:t>|0.03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+1000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0.03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26864"/>
                <a:ext cx="2683876" cy="345031"/>
              </a:xfrm>
              <a:prstGeom prst="rect">
                <a:avLst/>
              </a:prstGeom>
              <a:blipFill rotWithShape="0">
                <a:blip r:embed="rId13"/>
                <a:stretch>
                  <a:fillRect l="-455" r="-682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48200" y="4648200"/>
                <a:ext cx="12302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=1111.51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48200"/>
                <a:ext cx="1230209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990" r="-49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00200" y="5181600"/>
                <a:ext cx="47796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bond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bought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at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premium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111.51</m:t>
                      </m:r>
                      <m:r>
                        <a:rPr lang="en-US" sz="2000" b="0" i="1" smtClean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181600"/>
                <a:ext cx="4779642" cy="307777"/>
              </a:xfrm>
              <a:prstGeom prst="rect">
                <a:avLst/>
              </a:prstGeom>
              <a:blipFill rotWithShape="0">
                <a:blip r:embed="rId15"/>
                <a:stretch>
                  <a:fillRect t="-146000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87754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Fina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Finance</Template>
  <TotalTime>43229</TotalTime>
  <Words>3986</Words>
  <Application>Microsoft Macintosh PowerPoint</Application>
  <PresentationFormat>On-screen Show (4:3)</PresentationFormat>
  <Paragraphs>2046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Bold sand ms</vt:lpstr>
      <vt:lpstr>Calibri</vt:lpstr>
      <vt:lpstr>Calibri Light</vt:lpstr>
      <vt:lpstr>Cambria Math</vt:lpstr>
      <vt:lpstr>Mangal</vt:lpstr>
      <vt:lpstr>Mongolian Baiti</vt:lpstr>
      <vt:lpstr>Wingdings</vt:lpstr>
      <vt:lpstr>Corporate Finance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Finance</dc:title>
  <dc:creator>USER</dc:creator>
  <cp:lastModifiedBy>Microsoft Office User</cp:lastModifiedBy>
  <cp:revision>2075</cp:revision>
  <dcterms:created xsi:type="dcterms:W3CDTF">2018-09-11T09:20:33Z</dcterms:created>
  <dcterms:modified xsi:type="dcterms:W3CDTF">2020-03-11T17:58:00Z</dcterms:modified>
</cp:coreProperties>
</file>